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56" r:id="rId4"/>
    <p:sldId id="257" r:id="rId5"/>
    <p:sldId id="260" r:id="rId6"/>
    <p:sldId id="264" r:id="rId7"/>
    <p:sldId id="266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E09"/>
    <a:srgbClr val="9D1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254"/>
        <p:guide pos="27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4.jpeg"/><Relationship Id="rId11" Type="http://schemas.openxmlformats.org/officeDocument/2006/relationships/image" Target="../media/image33.png"/><Relationship Id="rId10" Type="http://schemas.openxmlformats.org/officeDocument/2006/relationships/image" Target="../media/image32.jpe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9" Type="http://schemas.openxmlformats.org/officeDocument/2006/relationships/image" Target="../media/image53.jpeg"/><Relationship Id="rId18" Type="http://schemas.openxmlformats.org/officeDocument/2006/relationships/image" Target="../media/image52.jpeg"/><Relationship Id="rId17" Type="http://schemas.openxmlformats.org/officeDocument/2006/relationships/image" Target="../media/image51.jpeg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jpe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jpe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WHY WE NEED 3D SCANNING AND 3D PRINTING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295400"/>
            <a:ext cx="3347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3D Measurement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Design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Decoration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Customized Products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Old Parts Reproduction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Ornaments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Toys and Games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One of a Kind Medical Devices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Art Pieces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Food 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Apparel </a:t>
            </a: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 and  Fashion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Educational Models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Rapid Prototyping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…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2793" y="1066800"/>
            <a:ext cx="9147175" cy="5791200"/>
            <a:chOff x="-2793" y="1066800"/>
            <a:chExt cx="9147175" cy="5791200"/>
          </a:xfrm>
        </p:grpSpPr>
        <p:sp>
          <p:nvSpPr>
            <p:cNvPr id="87" name="Rectangle 86"/>
            <p:cNvSpPr/>
            <p:nvPr/>
          </p:nvSpPr>
          <p:spPr>
            <a:xfrm>
              <a:off x="3947542" y="4157980"/>
              <a:ext cx="5188585" cy="2700020"/>
            </a:xfrm>
            <a:prstGeom prst="rect">
              <a:avLst/>
            </a:prstGeom>
            <a:blipFill dpi="0" rotWithShape="1">
              <a:blip r:embed="rId1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2793" y="3124200"/>
              <a:ext cx="3950335" cy="3733800"/>
            </a:xfrm>
            <a:prstGeom prst="rect">
              <a:avLst/>
            </a:prstGeom>
            <a:blipFill dpi="0" rotWithShape="1">
              <a:blip r:embed="rId2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3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947542" y="1066800"/>
              <a:ext cx="5196840" cy="3091180"/>
            </a:xfrm>
            <a:prstGeom prst="rect">
              <a:avLst/>
            </a:prstGeom>
            <a:blipFill dpi="0" rotWithShape="1">
              <a:blip r:embed="rId4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FROM 3D SCANNING TO 3D PRINTING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1828800"/>
            <a:ext cx="13716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Scanning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0533" y="1828800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Reconstruction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25424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Editing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4248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Repair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Validation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0373" y="5410511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Generation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1300" y="5952801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Slicing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600" y="4648200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Preprocessing for Printing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69170" y="3429000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6170" y="3429000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2819400" y="1981200"/>
            <a:ext cx="2531110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  <a:endCxn id="8" idx="0"/>
          </p:cNvCxnSpPr>
          <p:nvPr/>
        </p:nvCxnSpPr>
        <p:spPr>
          <a:xfrm flipH="1">
            <a:off x="5050178" y="2133600"/>
            <a:ext cx="129095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9" idx="0"/>
          </p:cNvCxnSpPr>
          <p:nvPr/>
        </p:nvCxnSpPr>
        <p:spPr>
          <a:xfrm>
            <a:off x="6341133" y="2133600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4" idx="0"/>
          </p:cNvCxnSpPr>
          <p:nvPr/>
        </p:nvCxnSpPr>
        <p:spPr>
          <a:xfrm>
            <a:off x="6411224" y="2971800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2"/>
            <a:endCxn id="15" idx="0"/>
          </p:cNvCxnSpPr>
          <p:nvPr/>
        </p:nvCxnSpPr>
        <p:spPr>
          <a:xfrm flipH="1">
            <a:off x="5797814" y="2971800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2"/>
            <a:endCxn id="11" idx="0"/>
          </p:cNvCxnSpPr>
          <p:nvPr/>
        </p:nvCxnSpPr>
        <p:spPr>
          <a:xfrm>
            <a:off x="2044665" y="4953000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3"/>
            <a:endCxn id="7" idx="1"/>
          </p:cNvCxnSpPr>
          <p:nvPr/>
        </p:nvCxnSpPr>
        <p:spPr>
          <a:xfrm>
            <a:off x="5583555" y="2819400"/>
            <a:ext cx="141605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3"/>
            <a:endCxn id="9" idx="1"/>
          </p:cNvCxnSpPr>
          <p:nvPr/>
        </p:nvCxnSpPr>
        <p:spPr>
          <a:xfrm>
            <a:off x="6944360" y="2819400"/>
            <a:ext cx="142240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  <a:endCxn id="11" idx="2"/>
          </p:cNvCxnSpPr>
          <p:nvPr/>
        </p:nvCxnSpPr>
        <p:spPr>
          <a:xfrm flipV="1">
            <a:off x="2618105" y="5715000"/>
            <a:ext cx="548640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86915" y="4648200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Printing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46" name="Straight Arrow Connector 45"/>
          <p:cNvCxnSpPr>
            <a:stCxn id="13" idx="2"/>
            <a:endCxn id="2" idx="0"/>
          </p:cNvCxnSpPr>
          <p:nvPr/>
        </p:nvCxnSpPr>
        <p:spPr>
          <a:xfrm flipH="1">
            <a:off x="1086485" y="4953000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6" idx="3"/>
            <a:endCxn id="13" idx="0"/>
          </p:cNvCxnSpPr>
          <p:nvPr/>
        </p:nvCxnSpPr>
        <p:spPr>
          <a:xfrm flipH="1">
            <a:off x="2044700" y="1981200"/>
            <a:ext cx="5134610" cy="2667000"/>
          </a:xfrm>
          <a:prstGeom prst="bentConnector4">
            <a:avLst>
              <a:gd name="adj1" fmla="val -27244"/>
              <a:gd name="adj2" fmla="val 7264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069704" y="914400"/>
            <a:ext cx="914400" cy="914400"/>
          </a:xfrm>
          <a:prstGeom prst="ellipse">
            <a:avLst/>
          </a:prstGeom>
          <a:blipFill>
            <a:blip r:embed="rId5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9860" y="5410200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Manufacturing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cxnSp>
        <p:nvCxnSpPr>
          <p:cNvPr id="4" name="Straight Arrow Connector 3"/>
          <p:cNvCxnSpPr>
            <a:stCxn id="2" idx="2"/>
            <a:endCxn id="12" idx="1"/>
          </p:cNvCxnSpPr>
          <p:nvPr/>
        </p:nvCxnSpPr>
        <p:spPr>
          <a:xfrm>
            <a:off x="1086485" y="5715000"/>
            <a:ext cx="424815" cy="38989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3"/>
            <a:endCxn id="45" idx="1"/>
          </p:cNvCxnSpPr>
          <p:nvPr/>
        </p:nvCxnSpPr>
        <p:spPr>
          <a:xfrm>
            <a:off x="3098165" y="4800600"/>
            <a:ext cx="2588895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8724" y="3091180"/>
            <a:ext cx="914400" cy="914400"/>
          </a:xfrm>
          <a:prstGeom prst="ellipse">
            <a:avLst/>
          </a:prstGeom>
          <a:blipFill rotWithShape="1">
            <a:blip r:embed="rId6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SCANNING BECOMES EASY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7620" y="1078865"/>
            <a:ext cx="3180715" cy="5036185"/>
            <a:chOff x="1052" y="1699"/>
            <a:chExt cx="5009" cy="7931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39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XBOX 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8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Sense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38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iSense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4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Strucutre Sensor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28540" y="1078865"/>
            <a:ext cx="3222625" cy="5036185"/>
            <a:chOff x="7844" y="1699"/>
            <a:chExt cx="5075" cy="7931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PRINTING BECOMES EASY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73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/>
                <a:t>Original </a:t>
              </a:r>
              <a:r>
                <a:rPr lang="en-US" dirty="0" err="1"/>
                <a:t>Prusa</a:t>
              </a:r>
              <a:r>
                <a:rPr lang="en-US" dirty="0"/>
                <a:t> i3 MK2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Ultimaker</a:t>
              </a:r>
              <a:r>
                <a:rPr lang="en-US" dirty="0"/>
                <a:t> </a:t>
              </a:r>
              <a:r>
                <a:rPr lang="en-US" dirty="0" err="1"/>
                <a:t>Ultimaker</a:t>
              </a:r>
              <a:r>
                <a:rPr lang="en-US" dirty="0"/>
                <a:t> 2+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CraftBot</a:t>
              </a:r>
              <a:r>
                <a:rPr lang="en-US" dirty="0"/>
                <a:t> PLUS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LulzBot</a:t>
              </a:r>
              <a:r>
                <a:rPr lang="en-US" sz="1200" dirty="0"/>
                <a:t> TAZ 6</a:t>
              </a:r>
              <a:endParaRPr lang="en-US" sz="1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671142" y="1219200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CEL </a:t>
              </a:r>
              <a:r>
                <a:rPr lang="en-US" sz="1200" dirty="0" err="1" smtClean="0"/>
                <a:t>Robox</a:t>
              </a:r>
              <a:endParaRPr lang="en-US" sz="12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Zortrax</a:t>
              </a:r>
              <a:r>
                <a:rPr lang="en-US" sz="1200" dirty="0"/>
                <a:t> </a:t>
              </a:r>
              <a:r>
                <a:rPr lang="en-US" sz="1200" dirty="0" smtClean="0"/>
                <a:t>M200</a:t>
              </a:r>
              <a:endParaRPr lang="en-US" sz="1200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Replicator 5th </a:t>
              </a:r>
              <a:r>
                <a:rPr lang="en-US" sz="1200" dirty="0" smtClean="0"/>
                <a:t>Gen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 Simple Metal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MODELING IS PAINFULL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1066800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343275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1929972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2362200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 smtClean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Corbel" panose="020B0503020204020204" pitchFamily="34" charset="0"/>
                </a:rPr>
                <a:t>BLANK</a:t>
              </a:r>
              <a:endParaRPr lang="en-US" sz="4000" b="1" dirty="0" smtClean="0">
                <a:ln w="381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" y="2333625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0" y="4658043"/>
            <a:ext cx="9144000" cy="1064895"/>
          </a:xfrm>
          <a:prstGeom prst="rect">
            <a:avLst/>
          </a:prstGeom>
          <a:blipFill rotWithShape="1">
            <a:blip r:embed="rId1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r" fontAlgn="ctr"/>
            <a:r>
              <a:rPr lang="en-US" sz="3200" b="1" dirty="0" smtClean="0">
                <a:sym typeface="+mn-ea"/>
              </a:rPr>
              <a:t>  ...           </a:t>
            </a:r>
            <a:endParaRPr lang="en-US" sz="3200" b="1" dirty="0" smtClean="0">
              <a:sym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26841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PREPROCESSING IS CHAOTIC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64210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1137920" y="2160905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1881505" y="2160905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1881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3165475" y="2160905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1137920" y="2160905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3165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2232660" y="2160905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4420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4449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3165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3165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4420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5591810" y="2160905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5733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5733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4420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7010400" y="2133600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343400" y="2160905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7017385" y="2160905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1137920" y="4013200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1881505" y="4013200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1905000" y="4041775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1881505" y="4013200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1881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3165475" y="4013200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1137920" y="4013200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4449445" y="4013200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4449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4449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2232660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3283585" y="4013200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5733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4420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7017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341120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41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WHAT WE DO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47900" y="1653540"/>
            <a:ext cx="4850130" cy="3551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400" dirty="0" smtClean="0"/>
          </a:p>
        </p:txBody>
      </p:sp>
      <p:sp>
        <p:nvSpPr>
          <p:cNvPr id="16" name="Text Box 15"/>
          <p:cNvSpPr txBox="1"/>
          <p:nvPr/>
        </p:nvSpPr>
        <p:spPr>
          <a:xfrm>
            <a:off x="2432050" y="2172970"/>
            <a:ext cx="4220845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 3D Design &amp; Printing Toolbox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842895" y="3274060"/>
            <a:ext cx="3399155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3D Model Repository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3446145" y="4398645"/>
            <a:ext cx="2192020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3D Data AI Engine</a:t>
            </a:r>
            <a:endParaRPr 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25" name="Straight Arrow Connector 24"/>
          <p:cNvCxnSpPr>
            <a:stCxn id="16" idx="2"/>
            <a:endCxn id="19" idx="0"/>
          </p:cNvCxnSpPr>
          <p:nvPr/>
        </p:nvCxnSpPr>
        <p:spPr>
          <a:xfrm>
            <a:off x="4466590" y="2541270"/>
            <a:ext cx="0" cy="73279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0" idx="0"/>
          </p:cNvCxnSpPr>
          <p:nvPr/>
        </p:nvCxnSpPr>
        <p:spPr>
          <a:xfrm flipH="1">
            <a:off x="4465955" y="3642360"/>
            <a:ext cx="635" cy="75628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558165" y="1653540"/>
            <a:ext cx="1612900" cy="3550920"/>
            <a:chOff x="1359" y="2604"/>
            <a:chExt cx="2540" cy="5592"/>
          </a:xfrm>
        </p:grpSpPr>
        <p:pic>
          <p:nvPicPr>
            <p:cNvPr id="42" name="Picture 41" descr="fullE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59" y="6848"/>
              <a:ext cx="2541" cy="1349"/>
            </a:xfrm>
            <a:prstGeom prst="rect">
              <a:avLst/>
            </a:prstGeom>
          </p:spPr>
        </p:pic>
        <p:pic>
          <p:nvPicPr>
            <p:cNvPr id="32" name="Picture 31" descr="Capture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" y="2604"/>
              <a:ext cx="2541" cy="1349"/>
            </a:xfrm>
            <a:prstGeom prst="rect">
              <a:avLst/>
            </a:prstGeom>
          </p:spPr>
        </p:pic>
        <p:pic>
          <p:nvPicPr>
            <p:cNvPr id="33" name="Picture 32" descr="all3dmodel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59" y="4772"/>
              <a:ext cx="2541" cy="1349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174230" y="3578225"/>
            <a:ext cx="1517015" cy="1626870"/>
            <a:chOff x="12018" y="5635"/>
            <a:chExt cx="2389" cy="2562"/>
          </a:xfrm>
        </p:grpSpPr>
        <p:sp>
          <p:nvSpPr>
            <p:cNvPr id="66" name="Text Box 65"/>
            <p:cNvSpPr txBox="1"/>
            <p:nvPr/>
          </p:nvSpPr>
          <p:spPr>
            <a:xfrm rot="5400000">
              <a:off x="12899" y="475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Art Pieces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7" name="Text Box 66"/>
            <p:cNvSpPr txBox="1"/>
            <p:nvPr/>
          </p:nvSpPr>
          <p:spPr>
            <a:xfrm rot="5400000">
              <a:off x="12899" y="539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Grears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8" name="Text Box 67"/>
            <p:cNvSpPr txBox="1"/>
            <p:nvPr/>
          </p:nvSpPr>
          <p:spPr>
            <a:xfrm rot="5400000">
              <a:off x="12899" y="604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Education Models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9" name="Text Box 68"/>
            <p:cNvSpPr txBox="1"/>
            <p:nvPr/>
          </p:nvSpPr>
          <p:spPr>
            <a:xfrm rot="5400000">
              <a:off x="12899" y="668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Creatures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171055" y="1652270"/>
            <a:ext cx="1517015" cy="1623060"/>
            <a:chOff x="12013" y="2602"/>
            <a:chExt cx="2389" cy="2556"/>
          </a:xfrm>
        </p:grpSpPr>
        <p:sp>
          <p:nvSpPr>
            <p:cNvPr id="57" name="Text Box 56"/>
            <p:cNvSpPr txBox="1"/>
            <p:nvPr/>
          </p:nvSpPr>
          <p:spPr>
            <a:xfrm rot="5400000">
              <a:off x="12894" y="1721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Cloud Based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1" name="Text Box 60"/>
            <p:cNvSpPr txBox="1"/>
            <p:nvPr/>
          </p:nvSpPr>
          <p:spPr>
            <a:xfrm rot="5400000">
              <a:off x="12894" y="2364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Dummy Style 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2" name="Text Box 61"/>
            <p:cNvSpPr txBox="1"/>
            <p:nvPr/>
          </p:nvSpPr>
          <p:spPr>
            <a:xfrm rot="5400000">
              <a:off x="12894" y="3007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Fun and Creative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3" name="Text Box 62"/>
            <p:cNvSpPr txBox="1"/>
            <p:nvPr/>
          </p:nvSpPr>
          <p:spPr>
            <a:xfrm rot="5400000">
              <a:off x="12894" y="3650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History Based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</p:grpSp>
      <p:cxnSp>
        <p:nvCxnSpPr>
          <p:cNvPr id="2" name="Elbow Connector 1"/>
          <p:cNvCxnSpPr>
            <a:stCxn id="20" idx="3"/>
            <a:endCxn id="16" idx="3"/>
          </p:cNvCxnSpPr>
          <p:nvPr/>
        </p:nvCxnSpPr>
        <p:spPr>
          <a:xfrm flipV="1">
            <a:off x="5638165" y="2357120"/>
            <a:ext cx="1014730" cy="2225675"/>
          </a:xfrm>
          <a:prstGeom prst="bentConnector3">
            <a:avLst>
              <a:gd name="adj1" fmla="val 123467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1135</Words>
  <Application>WPS Presentation</Application>
  <PresentationFormat>On-screen Show (4:3)</PresentationFormat>
  <Paragraphs>133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宋体</vt:lpstr>
      <vt:lpstr>Wingdings</vt:lpstr>
      <vt:lpstr>Corbel</vt:lpstr>
      <vt:lpstr>Calibri</vt:lpstr>
      <vt:lpstr>微软雅黑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Zhao</dc:creator>
  <cp:lastModifiedBy>DONG</cp:lastModifiedBy>
  <cp:revision>108</cp:revision>
  <dcterms:created xsi:type="dcterms:W3CDTF">2017-07-10T18:50:00Z</dcterms:created>
  <dcterms:modified xsi:type="dcterms:W3CDTF">2017-07-19T01:05:32Z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